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2" r:id="rId2"/>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8585"/>
    <a:srgbClr val="FFC1C1"/>
    <a:srgbClr val="F3F7FB"/>
    <a:srgbClr val="F9FBFD"/>
    <a:srgbClr val="FFABFF"/>
    <a:srgbClr val="FFA3FF"/>
    <a:srgbClr val="FFB9FF"/>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964" autoAdjust="0"/>
  </p:normalViewPr>
  <p:slideViewPr>
    <p:cSldViewPr snapToGrid="0">
      <p:cViewPr varScale="1">
        <p:scale>
          <a:sx n="60" d="100"/>
          <a:sy n="60" d="100"/>
        </p:scale>
        <p:origin x="255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09C80CC-0FD4-4C96-8530-12D788801853}" type="datetimeFigureOut">
              <a:rPr kumimoji="1" lang="ja-JP" altLang="en-US" smtClean="0"/>
              <a:t>2026/4/20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E9F39-D643-410B-B1E7-16025B83D896}" type="slidenum">
              <a:rPr kumimoji="1" lang="ja-JP" altLang="en-US" smtClean="0"/>
              <a:t>‹#›</a:t>
            </a:fld>
            <a:endParaRPr kumimoji="1" lang="ja-JP" altLang="en-US"/>
          </a:p>
        </p:txBody>
      </p:sp>
    </p:spTree>
    <p:extLst>
      <p:ext uri="{BB962C8B-B14F-4D97-AF65-F5344CB8AC3E}">
        <p14:creationId xmlns:p14="http://schemas.microsoft.com/office/powerpoint/2010/main" val="91318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09C80CC-0FD4-4C96-8530-12D788801853}" type="datetimeFigureOut">
              <a:rPr kumimoji="1" lang="ja-JP" altLang="en-US" smtClean="0"/>
              <a:t>2026/4/20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E9F39-D643-410B-B1E7-16025B83D896}" type="slidenum">
              <a:rPr kumimoji="1" lang="ja-JP" altLang="en-US" smtClean="0"/>
              <a:t>‹#›</a:t>
            </a:fld>
            <a:endParaRPr kumimoji="1" lang="ja-JP" altLang="en-US"/>
          </a:p>
        </p:txBody>
      </p:sp>
    </p:spTree>
    <p:extLst>
      <p:ext uri="{BB962C8B-B14F-4D97-AF65-F5344CB8AC3E}">
        <p14:creationId xmlns:p14="http://schemas.microsoft.com/office/powerpoint/2010/main" val="1570229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09C80CC-0FD4-4C96-8530-12D788801853}" type="datetimeFigureOut">
              <a:rPr kumimoji="1" lang="ja-JP" altLang="en-US" smtClean="0"/>
              <a:t>2026/4/20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E9F39-D643-410B-B1E7-16025B83D896}" type="slidenum">
              <a:rPr kumimoji="1" lang="ja-JP" altLang="en-US" smtClean="0"/>
              <a:t>‹#›</a:t>
            </a:fld>
            <a:endParaRPr kumimoji="1" lang="ja-JP" altLang="en-US"/>
          </a:p>
        </p:txBody>
      </p:sp>
    </p:spTree>
    <p:extLst>
      <p:ext uri="{BB962C8B-B14F-4D97-AF65-F5344CB8AC3E}">
        <p14:creationId xmlns:p14="http://schemas.microsoft.com/office/powerpoint/2010/main" val="1431292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09C80CC-0FD4-4C96-8530-12D788801853}" type="datetimeFigureOut">
              <a:rPr kumimoji="1" lang="ja-JP" altLang="en-US" smtClean="0"/>
              <a:t>2026/4/20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E9F39-D643-410B-B1E7-16025B83D896}" type="slidenum">
              <a:rPr kumimoji="1" lang="ja-JP" altLang="en-US" smtClean="0"/>
              <a:t>‹#›</a:t>
            </a:fld>
            <a:endParaRPr kumimoji="1" lang="ja-JP" altLang="en-US"/>
          </a:p>
        </p:txBody>
      </p:sp>
    </p:spTree>
    <p:extLst>
      <p:ext uri="{BB962C8B-B14F-4D97-AF65-F5344CB8AC3E}">
        <p14:creationId xmlns:p14="http://schemas.microsoft.com/office/powerpoint/2010/main" val="2871788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09C80CC-0FD4-4C96-8530-12D788801853}" type="datetimeFigureOut">
              <a:rPr kumimoji="1" lang="ja-JP" altLang="en-US" smtClean="0"/>
              <a:t>2026/4/20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E9F39-D643-410B-B1E7-16025B83D896}" type="slidenum">
              <a:rPr kumimoji="1" lang="ja-JP" altLang="en-US" smtClean="0"/>
              <a:t>‹#›</a:t>
            </a:fld>
            <a:endParaRPr kumimoji="1" lang="ja-JP" altLang="en-US"/>
          </a:p>
        </p:txBody>
      </p:sp>
    </p:spTree>
    <p:extLst>
      <p:ext uri="{BB962C8B-B14F-4D97-AF65-F5344CB8AC3E}">
        <p14:creationId xmlns:p14="http://schemas.microsoft.com/office/powerpoint/2010/main" val="3774611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09C80CC-0FD4-4C96-8530-12D788801853}" type="datetimeFigureOut">
              <a:rPr kumimoji="1" lang="ja-JP" altLang="en-US" smtClean="0"/>
              <a:t>2026/4/20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5E9F39-D643-410B-B1E7-16025B83D896}" type="slidenum">
              <a:rPr kumimoji="1" lang="ja-JP" altLang="en-US" smtClean="0"/>
              <a:t>‹#›</a:t>
            </a:fld>
            <a:endParaRPr kumimoji="1" lang="ja-JP" altLang="en-US"/>
          </a:p>
        </p:txBody>
      </p:sp>
    </p:spTree>
    <p:extLst>
      <p:ext uri="{BB962C8B-B14F-4D97-AF65-F5344CB8AC3E}">
        <p14:creationId xmlns:p14="http://schemas.microsoft.com/office/powerpoint/2010/main" val="2363523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09C80CC-0FD4-4C96-8530-12D788801853}" type="datetimeFigureOut">
              <a:rPr kumimoji="1" lang="ja-JP" altLang="en-US" smtClean="0"/>
              <a:t>2026/4/20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75E9F39-D643-410B-B1E7-16025B83D896}" type="slidenum">
              <a:rPr kumimoji="1" lang="ja-JP" altLang="en-US" smtClean="0"/>
              <a:t>‹#›</a:t>
            </a:fld>
            <a:endParaRPr kumimoji="1" lang="ja-JP" altLang="en-US"/>
          </a:p>
        </p:txBody>
      </p:sp>
    </p:spTree>
    <p:extLst>
      <p:ext uri="{BB962C8B-B14F-4D97-AF65-F5344CB8AC3E}">
        <p14:creationId xmlns:p14="http://schemas.microsoft.com/office/powerpoint/2010/main" val="3057388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09C80CC-0FD4-4C96-8530-12D788801853}" type="datetimeFigureOut">
              <a:rPr kumimoji="1" lang="ja-JP" altLang="en-US" smtClean="0"/>
              <a:t>2026/4/20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75E9F39-D643-410B-B1E7-16025B83D896}" type="slidenum">
              <a:rPr kumimoji="1" lang="ja-JP" altLang="en-US" smtClean="0"/>
              <a:t>‹#›</a:t>
            </a:fld>
            <a:endParaRPr kumimoji="1" lang="ja-JP" altLang="en-US"/>
          </a:p>
        </p:txBody>
      </p:sp>
    </p:spTree>
    <p:extLst>
      <p:ext uri="{BB962C8B-B14F-4D97-AF65-F5344CB8AC3E}">
        <p14:creationId xmlns:p14="http://schemas.microsoft.com/office/powerpoint/2010/main" val="3591865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9C80CC-0FD4-4C96-8530-12D788801853}" type="datetimeFigureOut">
              <a:rPr kumimoji="1" lang="ja-JP" altLang="en-US" smtClean="0"/>
              <a:t>2026/4/20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75E9F39-D643-410B-B1E7-16025B83D896}" type="slidenum">
              <a:rPr kumimoji="1" lang="ja-JP" altLang="en-US" smtClean="0"/>
              <a:t>‹#›</a:t>
            </a:fld>
            <a:endParaRPr kumimoji="1" lang="ja-JP" altLang="en-US"/>
          </a:p>
        </p:txBody>
      </p:sp>
    </p:spTree>
    <p:extLst>
      <p:ext uri="{BB962C8B-B14F-4D97-AF65-F5344CB8AC3E}">
        <p14:creationId xmlns:p14="http://schemas.microsoft.com/office/powerpoint/2010/main" val="3394163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09C80CC-0FD4-4C96-8530-12D788801853}" type="datetimeFigureOut">
              <a:rPr kumimoji="1" lang="ja-JP" altLang="en-US" smtClean="0"/>
              <a:t>2026/4/20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5E9F39-D643-410B-B1E7-16025B83D896}" type="slidenum">
              <a:rPr kumimoji="1" lang="ja-JP" altLang="en-US" smtClean="0"/>
              <a:t>‹#›</a:t>
            </a:fld>
            <a:endParaRPr kumimoji="1" lang="ja-JP" altLang="en-US"/>
          </a:p>
        </p:txBody>
      </p:sp>
    </p:spTree>
    <p:extLst>
      <p:ext uri="{BB962C8B-B14F-4D97-AF65-F5344CB8AC3E}">
        <p14:creationId xmlns:p14="http://schemas.microsoft.com/office/powerpoint/2010/main" val="3973871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09C80CC-0FD4-4C96-8530-12D788801853}" type="datetimeFigureOut">
              <a:rPr kumimoji="1" lang="ja-JP" altLang="en-US" smtClean="0"/>
              <a:t>2026/4/20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5E9F39-D643-410B-B1E7-16025B83D896}" type="slidenum">
              <a:rPr kumimoji="1" lang="ja-JP" altLang="en-US" smtClean="0"/>
              <a:t>‹#›</a:t>
            </a:fld>
            <a:endParaRPr kumimoji="1" lang="ja-JP" altLang="en-US"/>
          </a:p>
        </p:txBody>
      </p:sp>
    </p:spTree>
    <p:extLst>
      <p:ext uri="{BB962C8B-B14F-4D97-AF65-F5344CB8AC3E}">
        <p14:creationId xmlns:p14="http://schemas.microsoft.com/office/powerpoint/2010/main" val="2918627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09C80CC-0FD4-4C96-8530-12D788801853}" type="datetimeFigureOut">
              <a:rPr kumimoji="1" lang="ja-JP" altLang="en-US" smtClean="0"/>
              <a:t>2026/4/20</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75E9F39-D643-410B-B1E7-16025B83D896}" type="slidenum">
              <a:rPr kumimoji="1" lang="ja-JP" altLang="en-US" smtClean="0"/>
              <a:t>‹#›</a:t>
            </a:fld>
            <a:endParaRPr kumimoji="1" lang="ja-JP" altLang="en-US"/>
          </a:p>
        </p:txBody>
      </p:sp>
    </p:spTree>
    <p:extLst>
      <p:ext uri="{BB962C8B-B14F-4D97-AF65-F5344CB8AC3E}">
        <p14:creationId xmlns:p14="http://schemas.microsoft.com/office/powerpoint/2010/main" val="21217578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03BEB-3739-89EE-CF51-96548393B78A}"/>
            </a:ext>
          </a:extLst>
        </p:cNvPr>
        <p:cNvGrpSpPr/>
        <p:nvPr/>
      </p:nvGrpSpPr>
      <p:grpSpPr>
        <a:xfrm>
          <a:off x="0" y="0"/>
          <a:ext cx="0" cy="0"/>
          <a:chOff x="0" y="0"/>
          <a:chExt cx="0" cy="0"/>
        </a:xfrm>
      </p:grpSpPr>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5999"/>
          </a:xfrm>
          <a:prstGeom prst="rect">
            <a:avLst/>
          </a:prstGeom>
        </p:spPr>
      </p:pic>
      <p:sp>
        <p:nvSpPr>
          <p:cNvPr id="3" name="テキスト ボックス 2">
            <a:extLst>
              <a:ext uri="{FF2B5EF4-FFF2-40B4-BE49-F238E27FC236}">
                <a16:creationId xmlns:a16="http://schemas.microsoft.com/office/drawing/2014/main" id="{0B55D5C9-4D59-A8B0-D186-9540349528A7}"/>
              </a:ext>
            </a:extLst>
          </p:cNvPr>
          <p:cNvSpPr txBox="1"/>
          <p:nvPr/>
        </p:nvSpPr>
        <p:spPr>
          <a:xfrm>
            <a:off x="-175531" y="396445"/>
            <a:ext cx="7302500" cy="1077218"/>
          </a:xfrm>
          <a:prstGeom prst="rect">
            <a:avLst/>
          </a:prstGeom>
          <a:noFill/>
        </p:spPr>
        <p:txBody>
          <a:bodyPr wrap="square" rtlCol="0">
            <a:spAutoFit/>
          </a:bodyPr>
          <a:lstStyle/>
          <a:p>
            <a:pPr lvl="0" algn="ctr"/>
            <a:r>
              <a:rPr kumimoji="1" lang="ja-JP" altLang="en-US" sz="3200" b="1" dirty="0" smtClean="0">
                <a:solidFill>
                  <a:prstClr val="white"/>
                </a:solidFill>
                <a:effectLst>
                  <a:glow rad="228600">
                    <a:srgbClr val="FF9933"/>
                  </a:glow>
                </a:effectLst>
                <a:latin typeface="Meiryo UI" panose="020B0604030504040204" pitchFamily="50" charset="-128"/>
                <a:ea typeface="Meiryo UI" panose="020B0604030504040204" pitchFamily="50" charset="-128"/>
              </a:rPr>
              <a:t>そのイライラ 今日で終わりにしま</a:t>
            </a:r>
            <a:r>
              <a:rPr kumimoji="1" lang="ja-JP" altLang="en-US" sz="3200" b="1" dirty="0">
                <a:solidFill>
                  <a:prstClr val="white"/>
                </a:solidFill>
                <a:effectLst>
                  <a:glow rad="228600">
                    <a:srgbClr val="FF9933"/>
                  </a:glow>
                </a:effectLst>
                <a:latin typeface="Meiryo UI" panose="020B0604030504040204" pitchFamily="50" charset="-128"/>
                <a:ea typeface="Meiryo UI" panose="020B0604030504040204" pitchFamily="50" charset="-128"/>
              </a:rPr>
              <a:t>せ</a:t>
            </a:r>
            <a:r>
              <a:rPr kumimoji="1" lang="ja-JP" altLang="en-US" sz="3200" b="1" dirty="0" smtClean="0">
                <a:solidFill>
                  <a:prstClr val="white"/>
                </a:solidFill>
                <a:effectLst>
                  <a:glow rad="228600">
                    <a:srgbClr val="FF9933"/>
                  </a:glow>
                </a:effectLst>
                <a:latin typeface="Meiryo UI" panose="020B0604030504040204" pitchFamily="50" charset="-128"/>
                <a:ea typeface="Meiryo UI" panose="020B0604030504040204" pitchFamily="50" charset="-128"/>
              </a:rPr>
              <a:t>んか？</a:t>
            </a:r>
            <a:endParaRPr kumimoji="1" lang="ja-JP" altLang="en-US" sz="3200" b="1" dirty="0">
              <a:solidFill>
                <a:prstClr val="white"/>
              </a:solidFill>
              <a:effectLst>
                <a:glow rad="228600">
                  <a:srgbClr val="FF9933"/>
                </a:glow>
              </a:effectLst>
              <a:latin typeface="Meiryo UI" panose="020B0604030504040204" pitchFamily="50" charset="-128"/>
              <a:ea typeface="Meiryo UI" panose="020B0604030504040204" pitchFamily="50" charset="-128"/>
            </a:endParaRPr>
          </a:p>
          <a:p>
            <a:pPr lvl="0" algn="ctr"/>
            <a:r>
              <a:rPr kumimoji="1" lang="ja-JP" altLang="en-US" sz="3000" b="1" dirty="0">
                <a:solidFill>
                  <a:prstClr val="white"/>
                </a:solidFill>
                <a:effectLst>
                  <a:glow rad="228600">
                    <a:srgbClr val="FF9933"/>
                  </a:glow>
                </a:effectLst>
                <a:latin typeface="Meiryo UI" panose="020B0604030504040204" pitchFamily="50" charset="-128"/>
                <a:ea typeface="Meiryo UI" panose="020B0604030504040204" pitchFamily="50" charset="-128"/>
              </a:rPr>
              <a:t>～アンガーマネジメントでココロを整える～</a:t>
            </a:r>
          </a:p>
        </p:txBody>
      </p:sp>
      <p:sp>
        <p:nvSpPr>
          <p:cNvPr id="9" name="テキスト ボックス 8">
            <a:extLst>
              <a:ext uri="{FF2B5EF4-FFF2-40B4-BE49-F238E27FC236}">
                <a16:creationId xmlns:a16="http://schemas.microsoft.com/office/drawing/2014/main" id="{F7F648F0-FF53-495D-BFD8-6F239B20465E}"/>
              </a:ext>
            </a:extLst>
          </p:cNvPr>
          <p:cNvSpPr txBox="1"/>
          <p:nvPr/>
        </p:nvSpPr>
        <p:spPr>
          <a:xfrm>
            <a:off x="479194" y="3050791"/>
            <a:ext cx="3890691"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2060"/>
                </a:solidFill>
                <a:effectLst>
                  <a:glow rad="101600">
                    <a:prstClr val="white">
                      <a:alpha val="60000"/>
                    </a:prstClr>
                  </a:glow>
                </a:effectLst>
                <a:uLnTx/>
                <a:uFillTx/>
                <a:latin typeface="Meiryo UI" panose="020B0604030504040204" pitchFamily="50" charset="-128"/>
                <a:ea typeface="Meiryo UI" panose="020B0604030504040204" pitchFamily="50" charset="-128"/>
              </a:rPr>
              <a:t>　</a:t>
            </a:r>
            <a:r>
              <a:rPr kumimoji="1" lang="en-US" altLang="ja-JP" sz="2400" b="1" i="0" u="none" strike="noStrike" kern="1200" cap="none" spc="0" normalizeH="0" baseline="0" noProof="0" dirty="0">
                <a:ln>
                  <a:noFill/>
                </a:ln>
                <a:solidFill>
                  <a:srgbClr val="002060"/>
                </a:solidFill>
                <a:effectLst>
                  <a:glow rad="101600">
                    <a:prstClr val="white">
                      <a:alpha val="60000"/>
                    </a:prstClr>
                  </a:glow>
                </a:effectLst>
                <a:uLnTx/>
                <a:uFillTx/>
                <a:latin typeface="Meiryo UI" panose="020B0604030504040204" pitchFamily="50" charset="-128"/>
                <a:ea typeface="Meiryo UI" panose="020B0604030504040204" pitchFamily="50" charset="-128"/>
              </a:rPr>
              <a:t>2026</a:t>
            </a:r>
            <a:r>
              <a:rPr kumimoji="1" lang="ja-JP" altLang="en-US" sz="2400" b="1" i="0" u="none" strike="noStrike" kern="1200" cap="none" spc="0" normalizeH="0" baseline="0" noProof="0" dirty="0" smtClean="0">
                <a:ln>
                  <a:noFill/>
                </a:ln>
                <a:solidFill>
                  <a:srgbClr val="002060"/>
                </a:solidFill>
                <a:effectLst>
                  <a:glow rad="101600">
                    <a:prstClr val="white">
                      <a:alpha val="60000"/>
                    </a:prstClr>
                  </a:glow>
                </a:effectLst>
                <a:uLnTx/>
                <a:uFillTx/>
                <a:latin typeface="Meiryo UI" panose="020B0604030504040204" pitchFamily="50" charset="-128"/>
                <a:ea typeface="Meiryo UI" panose="020B0604030504040204" pitchFamily="50" charset="-128"/>
              </a:rPr>
              <a:t>年</a:t>
            </a:r>
            <a:r>
              <a:rPr kumimoji="1" lang="en-US" altLang="ja-JP" sz="3200" b="1" noProof="0" dirty="0">
                <a:solidFill>
                  <a:srgbClr val="FF0000"/>
                </a:solidFill>
                <a:effectLst>
                  <a:glow rad="101600">
                    <a:prstClr val="white">
                      <a:alpha val="60000"/>
                    </a:prstClr>
                  </a:glow>
                </a:effectLst>
                <a:latin typeface="Meiryo UI" panose="020B0604030504040204" pitchFamily="50" charset="-128"/>
                <a:ea typeface="Meiryo UI" panose="020B0604030504040204" pitchFamily="50" charset="-128"/>
              </a:rPr>
              <a:t>6</a:t>
            </a:r>
            <a:r>
              <a:rPr kumimoji="1" lang="ja-JP" altLang="en-US" sz="2400" b="1" i="0" u="none" strike="noStrike" kern="1200" cap="none" spc="0" normalizeH="0" baseline="0" noProof="0" dirty="0" smtClean="0">
                <a:ln>
                  <a:noFill/>
                </a:ln>
                <a:solidFill>
                  <a:srgbClr val="002060"/>
                </a:solidFill>
                <a:effectLst>
                  <a:glow rad="101600">
                    <a:prstClr val="white">
                      <a:alpha val="60000"/>
                    </a:prstClr>
                  </a:glow>
                </a:effectLst>
                <a:uLnTx/>
                <a:uFillTx/>
                <a:latin typeface="Meiryo UI" panose="020B0604030504040204" pitchFamily="50" charset="-128"/>
                <a:ea typeface="Meiryo UI" panose="020B0604030504040204" pitchFamily="50" charset="-128"/>
              </a:rPr>
              <a:t>月</a:t>
            </a:r>
            <a:r>
              <a:rPr kumimoji="1" lang="en-US" altLang="ja-JP" sz="3200" b="1" i="0" u="none" strike="noStrike" kern="1200" cap="none" spc="0" normalizeH="0" baseline="0" noProof="0" dirty="0" smtClean="0">
                <a:ln>
                  <a:noFill/>
                </a:ln>
                <a:solidFill>
                  <a:srgbClr val="FF0000"/>
                </a:solidFill>
                <a:effectLst>
                  <a:glow rad="101600">
                    <a:prstClr val="white">
                      <a:alpha val="60000"/>
                    </a:prstClr>
                  </a:glow>
                </a:effectLst>
                <a:uLnTx/>
                <a:uFillTx/>
                <a:latin typeface="Meiryo UI" panose="020B0604030504040204" pitchFamily="50" charset="-128"/>
                <a:ea typeface="Meiryo UI" panose="020B0604030504040204" pitchFamily="50" charset="-128"/>
              </a:rPr>
              <a:t>12</a:t>
            </a:r>
            <a:r>
              <a:rPr kumimoji="1" lang="ja-JP" altLang="en-US" sz="2400" b="1" i="0" u="none" strike="noStrike" kern="1200" cap="none" spc="0" normalizeH="0" baseline="0" noProof="0" dirty="0" smtClean="0">
                <a:ln>
                  <a:noFill/>
                </a:ln>
                <a:solidFill>
                  <a:srgbClr val="002060"/>
                </a:solidFill>
                <a:effectLst>
                  <a:glow rad="101600">
                    <a:prstClr val="white">
                      <a:alpha val="60000"/>
                    </a:prstClr>
                  </a:glow>
                </a:effectLst>
                <a:uLnTx/>
                <a:uFillTx/>
                <a:latin typeface="Meiryo UI" panose="020B0604030504040204" pitchFamily="50" charset="-128"/>
                <a:ea typeface="Meiryo UI" panose="020B0604030504040204" pitchFamily="50" charset="-128"/>
              </a:rPr>
              <a:t>日</a:t>
            </a:r>
            <a:r>
              <a:rPr kumimoji="1" lang="en-US" altLang="ja-JP" sz="2400" b="1" dirty="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a:t>
            </a:r>
            <a:r>
              <a:rPr kumimoji="1" lang="ja-JP" altLang="en-US" sz="2400" b="1" dirty="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金</a:t>
            </a:r>
            <a:r>
              <a:rPr kumimoji="1" lang="en-US" altLang="ja-JP" sz="2400" b="1" dirty="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a:t>
            </a:r>
            <a:r>
              <a:rPr kumimoji="1" lang="ja-JP" altLang="en-US" sz="2800" b="1" i="0" u="none" strike="noStrike" kern="1200" cap="none" spc="0" normalizeH="0" baseline="0" noProof="0" dirty="0">
                <a:ln>
                  <a:noFill/>
                </a:ln>
                <a:solidFill>
                  <a:srgbClr val="002060"/>
                </a:solidFill>
                <a:effectLst>
                  <a:glow rad="101600">
                    <a:prstClr val="white">
                      <a:alpha val="60000"/>
                    </a:prstClr>
                  </a:glow>
                </a:effectLst>
                <a:uLnTx/>
                <a:uFillTx/>
                <a:latin typeface="Meiryo UI" panose="020B0604030504040204" pitchFamily="50" charset="-128"/>
                <a:ea typeface="Meiryo UI" panose="020B0604030504040204" pitchFamily="50" charset="-128"/>
              </a:rPr>
              <a:t>　</a:t>
            </a:r>
            <a:endParaRPr kumimoji="1" lang="en-US" altLang="ja-JP" sz="2800" b="1" i="0" u="none" strike="noStrike" kern="1200" cap="none" spc="0" normalizeH="0" baseline="0" noProof="0" dirty="0">
              <a:ln>
                <a:noFill/>
              </a:ln>
              <a:solidFill>
                <a:srgbClr val="002060"/>
              </a:solidFill>
              <a:effectLst>
                <a:glow rad="101600">
                  <a:prstClr val="white">
                    <a:alpha val="60000"/>
                  </a:prstClr>
                </a:glow>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2060"/>
                </a:solidFill>
                <a:effectLst>
                  <a:glow rad="101600">
                    <a:prstClr val="white">
                      <a:alpha val="60000"/>
                    </a:prstClr>
                  </a:glow>
                </a:effectLst>
                <a:uLnTx/>
                <a:uFillTx/>
                <a:latin typeface="Meiryo UI" panose="020B0604030504040204" pitchFamily="50" charset="-128"/>
                <a:ea typeface="Meiryo UI" panose="020B0604030504040204" pitchFamily="50" charset="-128"/>
              </a:rPr>
              <a:t>　　</a:t>
            </a:r>
            <a:r>
              <a:rPr kumimoji="1" lang="en-US" altLang="ja-JP" sz="3200" b="1" i="0" u="none" strike="noStrike" kern="1200" cap="none" spc="0" normalizeH="0" baseline="0" noProof="0" dirty="0">
                <a:ln>
                  <a:noFill/>
                </a:ln>
                <a:solidFill>
                  <a:srgbClr val="FF0000"/>
                </a:solidFill>
                <a:effectLst>
                  <a:glow rad="101600">
                    <a:prstClr val="white">
                      <a:alpha val="60000"/>
                    </a:prstClr>
                  </a:glow>
                </a:effectLst>
                <a:uLnTx/>
                <a:uFillTx/>
                <a:latin typeface="Meiryo UI" panose="020B0604030504040204" pitchFamily="50" charset="-128"/>
                <a:ea typeface="Meiryo UI" panose="020B0604030504040204" pitchFamily="50" charset="-128"/>
              </a:rPr>
              <a:t>19:00</a:t>
            </a:r>
            <a:r>
              <a:rPr kumimoji="1" lang="ja-JP" altLang="en-US" sz="3200" b="1" i="0" u="none" strike="noStrike" kern="1200" cap="none" spc="0" normalizeH="0" baseline="0" noProof="0" dirty="0">
                <a:ln>
                  <a:noFill/>
                </a:ln>
                <a:solidFill>
                  <a:srgbClr val="002060"/>
                </a:solidFill>
                <a:effectLst>
                  <a:glow rad="101600">
                    <a:prstClr val="white">
                      <a:alpha val="60000"/>
                    </a:prstClr>
                  </a:glow>
                </a:effectLst>
                <a:uLnTx/>
                <a:uFillTx/>
                <a:latin typeface="Meiryo UI" panose="020B0604030504040204" pitchFamily="50" charset="-128"/>
                <a:ea typeface="Meiryo UI" panose="020B0604030504040204" pitchFamily="50" charset="-128"/>
              </a:rPr>
              <a:t>～</a:t>
            </a:r>
            <a:r>
              <a:rPr kumimoji="1" lang="en-US" altLang="ja-JP" sz="3200" b="1" dirty="0">
                <a:solidFill>
                  <a:srgbClr val="FF0000"/>
                </a:solidFill>
                <a:effectLst>
                  <a:glow rad="101600">
                    <a:prstClr val="white">
                      <a:alpha val="60000"/>
                    </a:prstClr>
                  </a:glow>
                </a:effectLst>
                <a:latin typeface="Meiryo UI" panose="020B0604030504040204" pitchFamily="50" charset="-128"/>
                <a:ea typeface="Meiryo UI" panose="020B0604030504040204" pitchFamily="50" charset="-128"/>
              </a:rPr>
              <a:t>20</a:t>
            </a:r>
            <a:r>
              <a:rPr kumimoji="1" lang="en-US" altLang="ja-JP" sz="3200" b="1" i="0" u="none" strike="noStrike" kern="1200" cap="none" spc="0" normalizeH="0" baseline="0" noProof="0" dirty="0">
                <a:ln>
                  <a:noFill/>
                </a:ln>
                <a:solidFill>
                  <a:srgbClr val="FF0000"/>
                </a:solidFill>
                <a:effectLst>
                  <a:glow rad="101600">
                    <a:prstClr val="white">
                      <a:alpha val="60000"/>
                    </a:prstClr>
                  </a:glow>
                </a:effectLst>
                <a:uLnTx/>
                <a:uFillTx/>
                <a:latin typeface="Meiryo UI" panose="020B0604030504040204" pitchFamily="50" charset="-128"/>
                <a:ea typeface="Meiryo UI" panose="020B0604030504040204" pitchFamily="50" charset="-128"/>
              </a:rPr>
              <a:t>:30</a:t>
            </a:r>
          </a:p>
        </p:txBody>
      </p:sp>
      <p:sp>
        <p:nvSpPr>
          <p:cNvPr id="16" name="四角形: 角を丸くする 15">
            <a:extLst>
              <a:ext uri="{FF2B5EF4-FFF2-40B4-BE49-F238E27FC236}">
                <a16:creationId xmlns:a16="http://schemas.microsoft.com/office/drawing/2014/main" id="{BD203048-C3BB-360B-EC47-A672EEEE74FE}"/>
              </a:ext>
            </a:extLst>
          </p:cNvPr>
          <p:cNvSpPr/>
          <p:nvPr/>
        </p:nvSpPr>
        <p:spPr>
          <a:xfrm>
            <a:off x="174715" y="3202139"/>
            <a:ext cx="430533" cy="792297"/>
          </a:xfrm>
          <a:prstGeom prst="roundRect">
            <a:avLst/>
          </a:prstGeom>
          <a:solidFill>
            <a:srgbClr val="FF5050"/>
          </a:solidFill>
          <a:ln>
            <a:solidFill>
              <a:srgbClr val="A5002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日時</a:t>
            </a:r>
          </a:p>
        </p:txBody>
      </p:sp>
      <p:sp>
        <p:nvSpPr>
          <p:cNvPr id="17" name="四角形: 角を丸くする 16">
            <a:extLst>
              <a:ext uri="{FF2B5EF4-FFF2-40B4-BE49-F238E27FC236}">
                <a16:creationId xmlns:a16="http://schemas.microsoft.com/office/drawing/2014/main" id="{11771F9F-A2AA-949D-FAE0-2C0569C1D396}"/>
              </a:ext>
            </a:extLst>
          </p:cNvPr>
          <p:cNvSpPr/>
          <p:nvPr/>
        </p:nvSpPr>
        <p:spPr>
          <a:xfrm>
            <a:off x="174715" y="4173141"/>
            <a:ext cx="439918" cy="796268"/>
          </a:xfrm>
          <a:prstGeom prst="roundRect">
            <a:avLst/>
          </a:prstGeom>
          <a:solidFill>
            <a:srgbClr val="FF5050"/>
          </a:solidFill>
          <a:ln>
            <a:solidFill>
              <a:srgbClr val="A5002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会場</a:t>
            </a:r>
          </a:p>
        </p:txBody>
      </p:sp>
      <p:sp>
        <p:nvSpPr>
          <p:cNvPr id="18" name="テキスト ボックス 17">
            <a:extLst>
              <a:ext uri="{FF2B5EF4-FFF2-40B4-BE49-F238E27FC236}">
                <a16:creationId xmlns:a16="http://schemas.microsoft.com/office/drawing/2014/main" id="{8CEC26B0-B46F-FD29-CB45-F61C70B798CE}"/>
              </a:ext>
            </a:extLst>
          </p:cNvPr>
          <p:cNvSpPr txBox="1"/>
          <p:nvPr/>
        </p:nvSpPr>
        <p:spPr>
          <a:xfrm>
            <a:off x="401795" y="4115770"/>
            <a:ext cx="4216527"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dirty="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　</a:t>
            </a:r>
            <a:r>
              <a:rPr kumimoji="1" lang="ja-JP" altLang="en-US" sz="2800" b="1" dirty="0" smtClean="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志津まちづくり</a:t>
            </a:r>
            <a:r>
              <a:rPr kumimoji="1" lang="ja-JP" altLang="en-US" sz="2800" b="1" dirty="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センター</a:t>
            </a:r>
            <a:endParaRPr kumimoji="1" lang="en-US" altLang="ja-JP" sz="2800" b="1" i="0" u="none" strike="noStrike" kern="1200" cap="none" spc="0" normalizeH="0" baseline="0" noProof="0" dirty="0">
              <a:ln>
                <a:noFill/>
              </a:ln>
              <a:solidFill>
                <a:srgbClr val="002060"/>
              </a:solidFill>
              <a:effectLst>
                <a:glow rad="101600">
                  <a:prstClr val="white">
                    <a:alpha val="60000"/>
                  </a:prstClr>
                </a:glow>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dirty="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　　大会議室</a:t>
            </a:r>
            <a:endParaRPr kumimoji="1" lang="ja-JP" altLang="en-US" sz="2800" b="1" i="0" u="none" strike="noStrike" kern="1200" cap="none" spc="0" normalizeH="0" baseline="0" noProof="0" dirty="0">
              <a:ln>
                <a:noFill/>
              </a:ln>
              <a:solidFill>
                <a:srgbClr val="002060"/>
              </a:solidFill>
              <a:effectLst>
                <a:glow rad="101600">
                  <a:prstClr val="white">
                    <a:alpha val="60000"/>
                  </a:prstClr>
                </a:glow>
              </a:effectLst>
              <a:uLnTx/>
              <a:uFillTx/>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F7F648F0-FF53-495D-BFD8-6F239B20465E}"/>
              </a:ext>
            </a:extLst>
          </p:cNvPr>
          <p:cNvSpPr txBox="1"/>
          <p:nvPr/>
        </p:nvSpPr>
        <p:spPr>
          <a:xfrm>
            <a:off x="8619" y="1405492"/>
            <a:ext cx="7024912" cy="1815882"/>
          </a:xfrm>
          <a:prstGeom prst="rect">
            <a:avLst/>
          </a:prstGeom>
          <a:noFill/>
        </p:spPr>
        <p:txBody>
          <a:bodyPr wrap="square" rtlCol="0">
            <a:spAutoFit/>
          </a:bodyPr>
          <a:lstStyle/>
          <a:p>
            <a:pPr lvl="0"/>
            <a:r>
              <a:rPr kumimoji="1" lang="ja-JP" altLang="en-US" sz="1600" b="1" dirty="0" smtClean="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a:t>
            </a:r>
            <a:r>
              <a:rPr kumimoji="1" lang="ja-JP" altLang="en-US" sz="1600" b="1" dirty="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怒らなければよかった</a:t>
            </a:r>
            <a:r>
              <a:rPr kumimoji="1" lang="en-US" altLang="ja-JP" sz="1600" b="1" dirty="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a:t>
            </a:r>
            <a:r>
              <a:rPr kumimoji="1" lang="ja-JP" altLang="en-US" sz="1600" b="1" dirty="0" err="1">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a:t>
            </a:r>
            <a:r>
              <a:rPr kumimoji="1" lang="ja-JP" altLang="en-US" sz="1600" b="1" dirty="0" smtClean="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a:t>
            </a:r>
            <a:endParaRPr kumimoji="1" lang="en-US" altLang="ja-JP" sz="1600" b="1" dirty="0" smtClean="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endParaRPr>
          </a:p>
          <a:p>
            <a:pPr lvl="0"/>
            <a:r>
              <a:rPr kumimoji="1" lang="ja-JP" altLang="en-US" sz="1600" b="1" dirty="0" smtClean="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a:t>
            </a:r>
            <a:r>
              <a:rPr kumimoji="1" lang="ja-JP" altLang="en-US" sz="1600" b="1" dirty="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腹が立ったのに、うまく思いを伝えられなかった。」</a:t>
            </a:r>
          </a:p>
          <a:p>
            <a:pPr lvl="0"/>
            <a:r>
              <a:rPr kumimoji="1" lang="ja-JP" altLang="en-US" sz="1600" b="1" dirty="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みなさん、こうした経験はありませんか？</a:t>
            </a:r>
          </a:p>
          <a:p>
            <a:pPr lvl="0"/>
            <a:r>
              <a:rPr kumimoji="1" lang="ja-JP" altLang="en-US" sz="1600" b="1" dirty="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アンガーマネジメントは、自分の怒りをコントロールするためのトレーニング</a:t>
            </a:r>
            <a:r>
              <a:rPr kumimoji="1" lang="ja-JP" altLang="en-US" sz="1600" b="1" dirty="0" smtClean="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a:t>
            </a:r>
            <a:endParaRPr kumimoji="1" lang="en-US" altLang="ja-JP" sz="1600" b="1" dirty="0" smtClean="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endParaRPr>
          </a:p>
          <a:p>
            <a:pPr lvl="0"/>
            <a:r>
              <a:rPr kumimoji="1" lang="ja-JP" altLang="en-US" sz="1600" b="1" dirty="0" smtClean="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自分</a:t>
            </a:r>
            <a:r>
              <a:rPr kumimoji="1" lang="ja-JP" altLang="en-US" sz="1600" b="1" dirty="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のイライラとうまくつき合うための、とっておきのコツをお伝えします</a:t>
            </a:r>
            <a:r>
              <a:rPr kumimoji="1" lang="ja-JP" altLang="en-US" sz="1600" b="1" dirty="0" smtClean="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a:t>
            </a:r>
            <a:endParaRPr kumimoji="1" lang="en-US" altLang="ja-JP" sz="1600" b="1" dirty="0" smtClean="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endParaRPr>
          </a:p>
          <a:p>
            <a:pPr lvl="0"/>
            <a:r>
              <a:rPr kumimoji="1" lang="ja-JP" altLang="en-US" sz="1600" b="1" dirty="0" smtClean="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毎日の子育てだけでなく、夫婦関係</a:t>
            </a:r>
            <a:r>
              <a:rPr kumimoji="1" lang="ja-JP" altLang="en-US" sz="1600" b="1" dirty="0" smtClean="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・親の介護・職場</a:t>
            </a:r>
            <a:r>
              <a:rPr kumimoji="1" lang="ja-JP" altLang="en-US" sz="1600" b="1" dirty="0" smtClean="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の人間</a:t>
            </a:r>
            <a:r>
              <a:rPr kumimoji="1" lang="ja-JP" altLang="en-US" sz="1600" b="1" dirty="0" smtClean="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関係等</a:t>
            </a:r>
            <a:r>
              <a:rPr kumimoji="1" lang="ja-JP" altLang="en-US" sz="1600" b="1" dirty="0" smtClean="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、家庭</a:t>
            </a:r>
            <a:r>
              <a:rPr kumimoji="1" lang="ja-JP" altLang="en-US" sz="1600" b="1" dirty="0" smtClean="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内外</a:t>
            </a:r>
            <a:r>
              <a:rPr kumimoji="1" lang="ja-JP" altLang="en-US" sz="1600" b="1" dirty="0" smtClean="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で人とコミュニケーションを取る様々な側面で活かしていただける内容になっています。</a:t>
            </a:r>
            <a:endParaRPr kumimoji="1" lang="ja-JP" altLang="en-US" sz="1600" b="1" dirty="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04966" y="9315425"/>
            <a:ext cx="4581717" cy="6001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問い合わせ先</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草津市教育委員会事務局生涯学習課</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TEL</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077</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561-2427</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1" dirty="0">
                <a:solidFill>
                  <a:prstClr val="black"/>
                </a:solidFill>
                <a:latin typeface="Meiryo UI" panose="020B0604030504040204" pitchFamily="50" charset="-128"/>
                <a:ea typeface="Meiryo UI" panose="020B0604030504040204" pitchFamily="50" charset="-128"/>
              </a:rPr>
              <a:t>メール</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shogaku@city.kusatsu.lg.jp</a:t>
            </a:r>
          </a:p>
        </p:txBody>
      </p:sp>
      <p:sp>
        <p:nvSpPr>
          <p:cNvPr id="29" name="四角形: 角を丸くする 16">
            <a:extLst>
              <a:ext uri="{FF2B5EF4-FFF2-40B4-BE49-F238E27FC236}">
                <a16:creationId xmlns:a16="http://schemas.microsoft.com/office/drawing/2014/main" id="{11771F9F-A2AA-949D-FAE0-2C0569C1D396}"/>
              </a:ext>
            </a:extLst>
          </p:cNvPr>
          <p:cNvSpPr/>
          <p:nvPr/>
        </p:nvSpPr>
        <p:spPr>
          <a:xfrm>
            <a:off x="174715" y="5148114"/>
            <a:ext cx="430533" cy="796964"/>
          </a:xfrm>
          <a:prstGeom prst="roundRect">
            <a:avLst/>
          </a:prstGeom>
          <a:solidFill>
            <a:srgbClr val="FF5050"/>
          </a:solidFill>
          <a:ln>
            <a:solidFill>
              <a:srgbClr val="A5002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対象</a:t>
            </a:r>
          </a:p>
        </p:txBody>
      </p:sp>
      <p:sp>
        <p:nvSpPr>
          <p:cNvPr id="30" name="テキスト ボックス 29">
            <a:extLst>
              <a:ext uri="{FF2B5EF4-FFF2-40B4-BE49-F238E27FC236}">
                <a16:creationId xmlns:a16="http://schemas.microsoft.com/office/drawing/2014/main" id="{8CEC26B0-B46F-FD29-CB45-F61C70B798CE}"/>
              </a:ext>
            </a:extLst>
          </p:cNvPr>
          <p:cNvSpPr txBox="1"/>
          <p:nvPr/>
        </p:nvSpPr>
        <p:spPr>
          <a:xfrm>
            <a:off x="637720" y="5078750"/>
            <a:ext cx="4876179"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dirty="0" smtClean="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保護者、教育・保育関係者</a:t>
            </a:r>
            <a:endParaRPr kumimoji="1" lang="en-US" altLang="ja-JP" sz="2800" b="1" dirty="0" smtClean="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dirty="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　</a:t>
            </a:r>
            <a:r>
              <a:rPr kumimoji="1" lang="ja-JP" altLang="en-US" sz="2800" b="1" dirty="0" smtClean="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などこどもに関わるすべての方</a:t>
            </a:r>
            <a:endParaRPr kumimoji="1" lang="en-US" altLang="ja-JP" sz="2800" b="1" dirty="0" smtClean="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endParaRPr>
          </a:p>
        </p:txBody>
      </p:sp>
      <p:sp>
        <p:nvSpPr>
          <p:cNvPr id="20" name="四角形: 角を丸くする 16">
            <a:extLst>
              <a:ext uri="{FF2B5EF4-FFF2-40B4-BE49-F238E27FC236}">
                <a16:creationId xmlns:a16="http://schemas.microsoft.com/office/drawing/2014/main" id="{11771F9F-A2AA-949D-FAE0-2C0569C1D396}"/>
              </a:ext>
            </a:extLst>
          </p:cNvPr>
          <p:cNvSpPr/>
          <p:nvPr/>
        </p:nvSpPr>
        <p:spPr>
          <a:xfrm>
            <a:off x="174715" y="7135554"/>
            <a:ext cx="430533" cy="2166437"/>
          </a:xfrm>
          <a:prstGeom prst="roundRect">
            <a:avLst/>
          </a:prstGeom>
          <a:solidFill>
            <a:srgbClr val="FF5050"/>
          </a:solidFill>
          <a:ln>
            <a:solidFill>
              <a:srgbClr val="A5002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お</a:t>
            </a:r>
            <a:endPar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申</a:t>
            </a:r>
            <a:endPar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し</a:t>
            </a:r>
            <a:endPar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込</a:t>
            </a:r>
            <a:endPar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b="1" dirty="0">
                <a:solidFill>
                  <a:prstClr val="white"/>
                </a:solidFill>
                <a:latin typeface="Meiryo UI" panose="020B0604030504040204" pitchFamily="50" charset="-128"/>
                <a:ea typeface="Meiryo UI" panose="020B0604030504040204" pitchFamily="50" charset="-128"/>
              </a:rPr>
              <a:t>み</a:t>
            </a: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2" name="テキスト ボックス 21">
            <a:extLst>
              <a:ext uri="{FF2B5EF4-FFF2-40B4-BE49-F238E27FC236}">
                <a16:creationId xmlns:a16="http://schemas.microsoft.com/office/drawing/2014/main" id="{8CEC26B0-B46F-FD29-CB45-F61C70B798CE}"/>
              </a:ext>
            </a:extLst>
          </p:cNvPr>
          <p:cNvSpPr txBox="1"/>
          <p:nvPr/>
        </p:nvSpPr>
        <p:spPr>
          <a:xfrm>
            <a:off x="605248" y="7210011"/>
            <a:ext cx="3097830" cy="2092881"/>
          </a:xfrm>
          <a:prstGeom prst="rect">
            <a:avLst/>
          </a:prstGeom>
          <a:noFill/>
        </p:spPr>
        <p:txBody>
          <a:bodyPr wrap="square" rtlCol="0">
            <a:spAutoFit/>
          </a:bodyPr>
          <a:lstStyle/>
          <a:p>
            <a:pPr lvl="0">
              <a:lnSpc>
                <a:spcPts val="2600"/>
              </a:lnSpc>
              <a:defRPr/>
            </a:pPr>
            <a:r>
              <a:rPr kumimoji="1" lang="ja-JP" altLang="en-US" b="1" dirty="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 </a:t>
            </a:r>
            <a:r>
              <a:rPr kumimoji="1" lang="ja-JP" altLang="en-US" sz="2000" b="1" dirty="0" smtClean="0">
                <a:solidFill>
                  <a:srgbClr val="FF0000"/>
                </a:solidFill>
                <a:effectLst>
                  <a:glow rad="101600">
                    <a:prstClr val="white">
                      <a:alpha val="60000"/>
                    </a:prstClr>
                  </a:glow>
                </a:effectLst>
                <a:latin typeface="Meiryo UI" panose="020B0604030504040204" pitchFamily="50" charset="-128"/>
                <a:ea typeface="Meiryo UI" panose="020B0604030504040204" pitchFamily="50" charset="-128"/>
              </a:rPr>
              <a:t>６</a:t>
            </a:r>
            <a:r>
              <a:rPr kumimoji="1" lang="ja-JP" altLang="en-US" sz="1600" b="1" dirty="0" smtClean="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月</a:t>
            </a:r>
            <a:r>
              <a:rPr kumimoji="1" lang="en-US" altLang="ja-JP" sz="2000" b="1" dirty="0" smtClean="0">
                <a:solidFill>
                  <a:srgbClr val="FF0000"/>
                </a:solidFill>
                <a:effectLst>
                  <a:glow rad="101600">
                    <a:prstClr val="white">
                      <a:alpha val="60000"/>
                    </a:prstClr>
                  </a:glow>
                </a:effectLst>
                <a:latin typeface="Meiryo UI" panose="020B0604030504040204" pitchFamily="50" charset="-128"/>
                <a:ea typeface="Meiryo UI" panose="020B0604030504040204" pitchFamily="50" charset="-128"/>
              </a:rPr>
              <a:t>10</a:t>
            </a:r>
            <a:r>
              <a:rPr kumimoji="1" lang="ja-JP" altLang="en-US" sz="1600" b="1" dirty="0" smtClean="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日</a:t>
            </a:r>
            <a:r>
              <a:rPr kumimoji="1" lang="en-US" altLang="ja-JP" sz="1600" b="1" dirty="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a:t>
            </a:r>
            <a:r>
              <a:rPr kumimoji="1" lang="ja-JP" altLang="en-US" sz="1600" b="1" dirty="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水</a:t>
            </a:r>
            <a:r>
              <a:rPr kumimoji="1" lang="en-US" altLang="ja-JP" sz="1600" b="1" dirty="0" smtClean="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a:t>
            </a:r>
            <a:r>
              <a:rPr kumimoji="1" lang="en-US" altLang="ja-JP" sz="2000" b="1" dirty="0" smtClean="0">
                <a:solidFill>
                  <a:srgbClr val="FF0000"/>
                </a:solidFill>
                <a:effectLst>
                  <a:glow rad="101600">
                    <a:prstClr val="white">
                      <a:alpha val="60000"/>
                    </a:prstClr>
                  </a:glow>
                </a:effectLst>
                <a:latin typeface="Meiryo UI" panose="020B0604030504040204" pitchFamily="50" charset="-128"/>
                <a:ea typeface="Meiryo UI" panose="020B0604030504040204" pitchFamily="50" charset="-128"/>
              </a:rPr>
              <a:t>16</a:t>
            </a:r>
            <a:r>
              <a:rPr kumimoji="1" lang="ja-JP" altLang="en-US" sz="1600" b="1" dirty="0" smtClean="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時</a:t>
            </a:r>
            <a:r>
              <a:rPr kumimoji="1" lang="ja-JP" altLang="en-US" b="1" dirty="0" smtClean="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までに</a:t>
            </a:r>
            <a:endParaRPr kumimoji="1" lang="ja-JP" altLang="en-US" b="1" dirty="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endParaRPr>
          </a:p>
          <a:p>
            <a:pPr lvl="0">
              <a:lnSpc>
                <a:spcPts val="2600"/>
              </a:lnSpc>
              <a:defRPr/>
            </a:pPr>
            <a:r>
              <a:rPr kumimoji="1" lang="ja-JP" altLang="en-US" b="1" dirty="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 ・草津市電子申請サービス</a:t>
            </a:r>
          </a:p>
          <a:p>
            <a:pPr lvl="0">
              <a:lnSpc>
                <a:spcPts val="2600"/>
              </a:lnSpc>
              <a:defRPr/>
            </a:pPr>
            <a:r>
              <a:rPr kumimoji="1" lang="ja-JP" altLang="en-US" b="1" dirty="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 ・まちづくりセンターへのメール</a:t>
            </a:r>
            <a:endParaRPr kumimoji="1" lang="en-US" altLang="ja-JP" b="1" dirty="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endParaRPr>
          </a:p>
          <a:p>
            <a:pPr lvl="0">
              <a:lnSpc>
                <a:spcPts val="2600"/>
              </a:lnSpc>
              <a:defRPr/>
            </a:pPr>
            <a:r>
              <a:rPr kumimoji="1" lang="ja-JP" altLang="en-US" sz="1600" b="1" dirty="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　　</a:t>
            </a:r>
            <a:r>
              <a:rPr kumimoji="1" lang="en-US" altLang="ja-JP" sz="1600" b="1" dirty="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(shizu@machikyou.jp)</a:t>
            </a:r>
          </a:p>
          <a:p>
            <a:pPr lvl="0">
              <a:lnSpc>
                <a:spcPts val="2600"/>
              </a:lnSpc>
              <a:defRPr/>
            </a:pPr>
            <a:r>
              <a:rPr kumimoji="1" lang="ja-JP" altLang="en-US" b="1" dirty="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 ・電話</a:t>
            </a:r>
            <a:r>
              <a:rPr kumimoji="1" lang="en-US" altLang="ja-JP" sz="1600" b="1" dirty="0" smtClean="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(562-0047</a:t>
            </a:r>
            <a:r>
              <a:rPr kumimoji="1" lang="en-US" altLang="ja-JP" sz="1600" b="1" dirty="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a:t>
            </a:r>
            <a:endParaRPr kumimoji="1" lang="en-US" altLang="ja-JP" b="1" dirty="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endParaRPr>
          </a:p>
          <a:p>
            <a:pPr lvl="0">
              <a:lnSpc>
                <a:spcPts val="2600"/>
              </a:lnSpc>
              <a:defRPr/>
            </a:pPr>
            <a:r>
              <a:rPr kumimoji="1" lang="ja-JP" altLang="en-US" b="1" dirty="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　いずれかでお願いします。</a:t>
            </a:r>
          </a:p>
        </p:txBody>
      </p:sp>
      <p:sp>
        <p:nvSpPr>
          <p:cNvPr id="23" name="四角形: 角を丸くする 16">
            <a:extLst>
              <a:ext uri="{FF2B5EF4-FFF2-40B4-BE49-F238E27FC236}">
                <a16:creationId xmlns:a16="http://schemas.microsoft.com/office/drawing/2014/main" id="{11771F9F-A2AA-949D-FAE0-2C0569C1D396}"/>
              </a:ext>
            </a:extLst>
          </p:cNvPr>
          <p:cNvSpPr/>
          <p:nvPr/>
        </p:nvSpPr>
        <p:spPr>
          <a:xfrm>
            <a:off x="174715" y="6123783"/>
            <a:ext cx="430533" cy="833065"/>
          </a:xfrm>
          <a:prstGeom prst="roundRect">
            <a:avLst/>
          </a:prstGeom>
          <a:solidFill>
            <a:srgbClr val="FF5050"/>
          </a:solidFill>
          <a:ln>
            <a:solidFill>
              <a:srgbClr val="A5002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b="1" dirty="0">
                <a:solidFill>
                  <a:prstClr val="white"/>
                </a:solidFill>
                <a:latin typeface="Meiryo UI" panose="020B0604030504040204" pitchFamily="50" charset="-128"/>
                <a:ea typeface="Meiryo UI" panose="020B0604030504040204" pitchFamily="50" charset="-128"/>
              </a:rPr>
              <a:t>定員</a:t>
            </a: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2" name="テキスト ボックス 31">
            <a:extLst>
              <a:ext uri="{FF2B5EF4-FFF2-40B4-BE49-F238E27FC236}">
                <a16:creationId xmlns:a16="http://schemas.microsoft.com/office/drawing/2014/main" id="{8CEC26B0-B46F-FD29-CB45-F61C70B798CE}"/>
              </a:ext>
            </a:extLst>
          </p:cNvPr>
          <p:cNvSpPr txBox="1"/>
          <p:nvPr/>
        </p:nvSpPr>
        <p:spPr>
          <a:xfrm>
            <a:off x="434414" y="6268347"/>
            <a:ext cx="284721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002060"/>
                </a:solidFill>
                <a:effectLst>
                  <a:glow rad="101600">
                    <a:prstClr val="white">
                      <a:alpha val="60000"/>
                    </a:prstClr>
                  </a:glow>
                </a:effectLst>
                <a:uLnTx/>
                <a:uFillTx/>
                <a:latin typeface="Meiryo UI" panose="020B0604030504040204" pitchFamily="50" charset="-128"/>
                <a:ea typeface="Meiryo UI" panose="020B0604030504040204" pitchFamily="50" charset="-128"/>
                <a:cs typeface="+mn-cs"/>
              </a:rPr>
              <a:t>　</a:t>
            </a:r>
            <a:r>
              <a:rPr kumimoji="1" lang="en-US" altLang="ja-JP" sz="2800" b="1" i="0" u="none" strike="noStrike" kern="1200" cap="none" spc="0" normalizeH="0" baseline="0" noProof="0" dirty="0">
                <a:ln>
                  <a:noFill/>
                </a:ln>
                <a:solidFill>
                  <a:srgbClr val="002060"/>
                </a:solidFill>
                <a:effectLst>
                  <a:glow rad="101600">
                    <a:prstClr val="white">
                      <a:alpha val="60000"/>
                    </a:prstClr>
                  </a:glow>
                </a:effectLst>
                <a:uLnTx/>
                <a:uFillTx/>
                <a:latin typeface="Meiryo UI" panose="020B0604030504040204" pitchFamily="50" charset="-128"/>
                <a:ea typeface="Meiryo UI" panose="020B0604030504040204" pitchFamily="50" charset="-128"/>
                <a:cs typeface="+mn-cs"/>
              </a:rPr>
              <a:t>50</a:t>
            </a:r>
            <a:r>
              <a:rPr kumimoji="1" lang="ja-JP" altLang="en-US" sz="2800" b="1" i="0" u="none" strike="noStrike" kern="1200" cap="none" spc="0" normalizeH="0" baseline="0" noProof="0" dirty="0">
                <a:ln>
                  <a:noFill/>
                </a:ln>
                <a:solidFill>
                  <a:srgbClr val="002060"/>
                </a:solidFill>
                <a:effectLst>
                  <a:glow rad="101600">
                    <a:prstClr val="white">
                      <a:alpha val="60000"/>
                    </a:prstClr>
                  </a:glow>
                </a:effectLst>
                <a:uLnTx/>
                <a:uFillTx/>
                <a:latin typeface="Meiryo UI" panose="020B0604030504040204" pitchFamily="50" charset="-128"/>
                <a:ea typeface="Meiryo UI" panose="020B0604030504040204" pitchFamily="50" charset="-128"/>
                <a:cs typeface="+mn-cs"/>
              </a:rPr>
              <a:t>名</a:t>
            </a:r>
            <a:r>
              <a:rPr kumimoji="1" lang="ja-JP" altLang="en-US" sz="2000" b="1" dirty="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（先着順）</a:t>
            </a:r>
            <a:endParaRPr kumimoji="1" lang="ja-JP" altLang="en-US" sz="2800" b="1" i="0" u="none" strike="noStrike" kern="1200" cap="none" spc="0" normalizeH="0" baseline="0" noProof="0" dirty="0">
              <a:ln>
                <a:noFill/>
              </a:ln>
              <a:solidFill>
                <a:srgbClr val="002060"/>
              </a:solidFill>
              <a:effectLst>
                <a:glow rad="101600">
                  <a:prstClr val="white">
                    <a:alpha val="60000"/>
                  </a:prstClr>
                </a:glow>
              </a:effectLst>
              <a:uLnTx/>
              <a:uFillTx/>
              <a:latin typeface="Meiryo UI" panose="020B0604030504040204" pitchFamily="50" charset="-128"/>
              <a:ea typeface="Meiryo UI" panose="020B0604030504040204" pitchFamily="50" charset="-128"/>
              <a:cs typeface="+mn-cs"/>
            </a:endParaRPr>
          </a:p>
        </p:txBody>
      </p:sp>
      <p:sp>
        <p:nvSpPr>
          <p:cNvPr id="33" name="角丸四角形吹き出し 32"/>
          <p:cNvSpPr/>
          <p:nvPr/>
        </p:nvSpPr>
        <p:spPr>
          <a:xfrm>
            <a:off x="3620069" y="8854082"/>
            <a:ext cx="1834978" cy="795661"/>
          </a:xfrm>
          <a:prstGeom prst="wedgeRoundRectCallout">
            <a:avLst>
              <a:gd name="adj1" fmla="val 58074"/>
              <a:gd name="adj2" fmla="val 25311"/>
              <a:gd name="adj3" fmla="val 16667"/>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電子申請</a:t>
            </a:r>
            <a:r>
              <a:rPr kumimoji="1" lang="ja-JP" altLang="en-US" sz="1600" dirty="0">
                <a:solidFill>
                  <a:prstClr val="white"/>
                </a:solidFill>
                <a:latin typeface="Meiryo UI" panose="020B0604030504040204" pitchFamily="50" charset="-128"/>
                <a:ea typeface="Meiryo UI" panose="020B0604030504040204" pitchFamily="50" charset="-128"/>
              </a:rPr>
              <a:t>サービス</a:t>
            </a:r>
            <a:endParaRPr kumimoji="1" lang="en-US" altLang="ja-JP"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でのお申し込みは</a:t>
            </a:r>
            <a:endParaRPr kumimoji="1" lang="en-US" altLang="ja-JP"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こちらから</a:t>
            </a:r>
          </a:p>
        </p:txBody>
      </p:sp>
      <p:sp>
        <p:nvSpPr>
          <p:cNvPr id="35" name="テキスト ボックス 34">
            <a:extLst>
              <a:ext uri="{FF2B5EF4-FFF2-40B4-BE49-F238E27FC236}">
                <a16:creationId xmlns:a16="http://schemas.microsoft.com/office/drawing/2014/main" id="{F7F648F0-FF53-495D-BFD8-6F239B20465E}"/>
              </a:ext>
            </a:extLst>
          </p:cNvPr>
          <p:cNvSpPr txBox="1"/>
          <p:nvPr/>
        </p:nvSpPr>
        <p:spPr>
          <a:xfrm>
            <a:off x="72119" y="28872"/>
            <a:ext cx="3305672" cy="400110"/>
          </a:xfrm>
          <a:prstGeom prst="rect">
            <a:avLst/>
          </a:prstGeom>
          <a:noFill/>
        </p:spPr>
        <p:txBody>
          <a:bodyPr wrap="square" rtlCol="0">
            <a:spAutoFit/>
          </a:bodyPr>
          <a:lstStyle/>
          <a:p>
            <a:pPr lvl="0"/>
            <a:r>
              <a:rPr kumimoji="1" lang="ja-JP" altLang="en-US" sz="2000" b="1" noProof="0" dirty="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草津市家庭教育サポート事業</a:t>
            </a:r>
            <a:endParaRPr kumimoji="1" lang="en-US" altLang="ja-JP" sz="2000" b="1" noProof="0" dirty="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endParaRPr>
          </a:p>
        </p:txBody>
      </p:sp>
      <p:sp>
        <p:nvSpPr>
          <p:cNvPr id="37" name="四角形: 角を丸くする 15">
            <a:extLst>
              <a:ext uri="{FF2B5EF4-FFF2-40B4-BE49-F238E27FC236}">
                <a16:creationId xmlns:a16="http://schemas.microsoft.com/office/drawing/2014/main" id="{BD203048-C3BB-360B-EC47-A672EEEE74FE}"/>
              </a:ext>
            </a:extLst>
          </p:cNvPr>
          <p:cNvSpPr/>
          <p:nvPr/>
        </p:nvSpPr>
        <p:spPr>
          <a:xfrm>
            <a:off x="5622547" y="3209645"/>
            <a:ext cx="1080000" cy="1080000"/>
          </a:xfrm>
          <a:prstGeom prst="flowChartConnector">
            <a:avLst/>
          </a:prstGeom>
          <a:solidFill>
            <a:srgbClr val="FF8585"/>
          </a:solidFill>
          <a:ln>
            <a:solidFill>
              <a:srgbClr val="A5002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400" b="1" noProof="0" dirty="0" smtClean="0">
              <a:solidFill>
                <a:prstClr val="white"/>
              </a:solidFill>
              <a:latin typeface="Meiryo UI" panose="020B0604030504040204" pitchFamily="50" charset="-128"/>
              <a:ea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noProof="0" dirty="0" smtClean="0">
                <a:solidFill>
                  <a:prstClr val="white"/>
                </a:solidFill>
                <a:latin typeface="Meiryo UI" panose="020B0604030504040204" pitchFamily="50" charset="-128"/>
                <a:ea typeface="Meiryo UI" panose="020B0604030504040204" pitchFamily="50" charset="-128"/>
              </a:rPr>
              <a:t>参加</a:t>
            </a:r>
            <a:endParaRPr kumimoji="1" lang="en-US" altLang="ja-JP" sz="2400" b="1" noProof="0" dirty="0" smtClean="0">
              <a:solidFill>
                <a:prstClr val="white"/>
              </a:solidFill>
              <a:latin typeface="Meiryo UI" panose="020B0604030504040204" pitchFamily="50" charset="-128"/>
              <a:ea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noProof="0" dirty="0" smtClean="0">
                <a:solidFill>
                  <a:prstClr val="white"/>
                </a:solidFill>
                <a:latin typeface="Meiryo UI" panose="020B0604030504040204" pitchFamily="50" charset="-128"/>
                <a:ea typeface="Meiryo UI" panose="020B0604030504040204" pitchFamily="50" charset="-128"/>
              </a:rPr>
              <a:t>無料</a:t>
            </a:r>
            <a:endParaRPr kumimoji="1" lang="en-US" altLang="ja-JP" sz="2400" b="1" noProof="0" dirty="0" smtClean="0">
              <a:solidFill>
                <a:prstClr val="white"/>
              </a:solidFill>
              <a:latin typeface="Meiryo UI" panose="020B0604030504040204" pitchFamily="50" charset="-128"/>
              <a:ea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pic>
        <p:nvPicPr>
          <p:cNvPr id="38" name="図 37">
            <a:extLst>
              <a:ext uri="{FF2B5EF4-FFF2-40B4-BE49-F238E27FC236}">
                <a16:creationId xmlns:a16="http://schemas.microsoft.com/office/drawing/2014/main" id="{DBED3F50-0BD3-4150-D33D-9FB98893703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399368" y="3722075"/>
            <a:ext cx="1285135" cy="1307610"/>
          </a:xfrm>
          <a:prstGeom prst="rect">
            <a:avLst/>
          </a:prstGeom>
        </p:spPr>
      </p:pic>
      <p:sp>
        <p:nvSpPr>
          <p:cNvPr id="39" name="四角形: 角を丸くする 23">
            <a:extLst>
              <a:ext uri="{FF2B5EF4-FFF2-40B4-BE49-F238E27FC236}">
                <a16:creationId xmlns:a16="http://schemas.microsoft.com/office/drawing/2014/main" id="{FDA2C8CF-49C8-3E92-06F0-B5A07A833CF0}"/>
              </a:ext>
            </a:extLst>
          </p:cNvPr>
          <p:cNvSpPr/>
          <p:nvPr/>
        </p:nvSpPr>
        <p:spPr>
          <a:xfrm>
            <a:off x="3471204" y="5941479"/>
            <a:ext cx="3386796" cy="2777561"/>
          </a:xfrm>
          <a:prstGeom prst="roundRect">
            <a:avLst/>
          </a:prstGeom>
          <a:solidFill>
            <a:schemeClr val="accent4">
              <a:lumMod val="20000"/>
              <a:lumOff val="80000"/>
            </a:schemeClr>
          </a:solidFill>
          <a:ln>
            <a:solidFill>
              <a:schemeClr val="bg1"/>
            </a:solid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2800" dirty="0">
              <a:latin typeface="HGS創英角ﾎﾟｯﾌﾟ体" panose="040B0A00000000000000" pitchFamily="50" charset="-128"/>
              <a:ea typeface="HGS創英角ﾎﾟｯﾌﾟ体" panose="040B0A00000000000000" pitchFamily="50" charset="-128"/>
            </a:endParaRPr>
          </a:p>
        </p:txBody>
      </p:sp>
      <p:sp>
        <p:nvSpPr>
          <p:cNvPr id="40" name="フローチャート: 端子 39">
            <a:extLst>
              <a:ext uri="{FF2B5EF4-FFF2-40B4-BE49-F238E27FC236}">
                <a16:creationId xmlns:a16="http://schemas.microsoft.com/office/drawing/2014/main" id="{98277A9F-3502-785A-90D6-7E72B9E235D7}"/>
              </a:ext>
            </a:extLst>
          </p:cNvPr>
          <p:cNvSpPr/>
          <p:nvPr/>
        </p:nvSpPr>
        <p:spPr>
          <a:xfrm>
            <a:off x="3583169" y="5981377"/>
            <a:ext cx="1250279" cy="542134"/>
          </a:xfrm>
          <a:prstGeom prst="flowChartTerminator">
            <a:avLst/>
          </a:prstGeom>
          <a:solidFill>
            <a:srgbClr val="FF9999"/>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Meiryo UI" panose="020B0604030504040204" pitchFamily="50" charset="-128"/>
                <a:ea typeface="Meiryo UI" panose="020B0604030504040204" pitchFamily="50" charset="-128"/>
              </a:rPr>
              <a:t>講師</a:t>
            </a:r>
          </a:p>
        </p:txBody>
      </p:sp>
      <p:sp>
        <p:nvSpPr>
          <p:cNvPr id="41" name="正方形/長方形 40"/>
          <p:cNvSpPr/>
          <p:nvPr/>
        </p:nvSpPr>
        <p:spPr>
          <a:xfrm>
            <a:off x="3645469" y="6433800"/>
            <a:ext cx="1978427" cy="523220"/>
          </a:xfrm>
          <a:prstGeom prst="rect">
            <a:avLst/>
          </a:prstGeom>
        </p:spPr>
        <p:txBody>
          <a:bodyPr wrap="none">
            <a:spAutoFit/>
          </a:bodyPr>
          <a:lstStyle/>
          <a:p>
            <a:pPr lvl="0"/>
            <a:r>
              <a:rPr kumimoji="1" lang="ja-JP" altLang="en-US" sz="2800" b="1" dirty="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rPr>
              <a:t>安岡　寛 氏</a:t>
            </a:r>
            <a:endParaRPr kumimoji="1" lang="en-US" altLang="ja-JP" sz="2800" b="1" dirty="0">
              <a:solidFill>
                <a:srgbClr val="002060"/>
              </a:solidFill>
              <a:effectLst>
                <a:glow rad="101600">
                  <a:prstClr val="white">
                    <a:alpha val="60000"/>
                  </a:prstClr>
                </a:glow>
              </a:effectLst>
              <a:latin typeface="Meiryo UI" panose="020B0604030504040204" pitchFamily="50" charset="-128"/>
              <a:ea typeface="Meiryo UI" panose="020B0604030504040204" pitchFamily="50" charset="-128"/>
            </a:endParaRPr>
          </a:p>
        </p:txBody>
      </p:sp>
      <p:pic>
        <p:nvPicPr>
          <p:cNvPr id="42" name="図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6013" y="5492954"/>
            <a:ext cx="1186534" cy="1394321"/>
          </a:xfrm>
          <a:prstGeom prst="ellipse">
            <a:avLst/>
          </a:prstGeom>
          <a:ln>
            <a:noFill/>
          </a:ln>
        </p:spPr>
      </p:pic>
      <p:sp>
        <p:nvSpPr>
          <p:cNvPr id="43" name="テキスト ボックス 42"/>
          <p:cNvSpPr txBox="1"/>
          <p:nvPr/>
        </p:nvSpPr>
        <p:spPr>
          <a:xfrm>
            <a:off x="3627774" y="6903474"/>
            <a:ext cx="3203783" cy="1815882"/>
          </a:xfrm>
          <a:prstGeom prst="rect">
            <a:avLst/>
          </a:prstGeom>
          <a:noFill/>
        </p:spPr>
        <p:txBody>
          <a:bodyPr wrap="square" rtlCol="0">
            <a:spAutoFit/>
          </a:bodyPr>
          <a:lstStyle/>
          <a:p>
            <a:r>
              <a:rPr kumimoji="1" lang="ja-JP" altLang="en-US" sz="1600" b="1" dirty="0">
                <a:solidFill>
                  <a:srgbClr val="002060"/>
                </a:solidFill>
                <a:latin typeface="Meiryo UI" panose="020B0604030504040204" pitchFamily="50" charset="-128"/>
                <a:ea typeface="Meiryo UI" panose="020B0604030504040204" pitchFamily="50" charset="-128"/>
              </a:rPr>
              <a:t>日本アンガーマネジメント協会アンガーマネジメントファシリテーター。</a:t>
            </a:r>
          </a:p>
          <a:p>
            <a:r>
              <a:rPr kumimoji="1" lang="ja-JP" altLang="en-US" sz="1600" b="1" dirty="0" smtClean="0">
                <a:solidFill>
                  <a:srgbClr val="002060"/>
                </a:solidFill>
                <a:latin typeface="Meiryo UI" panose="020B0604030504040204" pitchFamily="50" charset="-128"/>
                <a:ea typeface="Meiryo UI" panose="020B0604030504040204" pitchFamily="50" charset="-128"/>
              </a:rPr>
              <a:t>淡</a:t>
            </a:r>
            <a:r>
              <a:rPr kumimoji="1" lang="ja-JP" altLang="en-US" sz="1600" b="1" dirty="0">
                <a:solidFill>
                  <a:srgbClr val="002060"/>
                </a:solidFill>
                <a:latin typeface="Meiryo UI" panose="020B0604030504040204" pitchFamily="50" charset="-128"/>
                <a:ea typeface="Meiryo UI" panose="020B0604030504040204" pitchFamily="50" charset="-128"/>
              </a:rPr>
              <a:t>海言の葉教育研究所　代表。</a:t>
            </a:r>
          </a:p>
          <a:p>
            <a:r>
              <a:rPr kumimoji="1" lang="en-US" altLang="ja-JP" sz="1600" b="1" dirty="0" smtClean="0">
                <a:solidFill>
                  <a:srgbClr val="002060"/>
                </a:solidFill>
                <a:latin typeface="Meiryo UI" panose="020B0604030504040204" pitchFamily="50" charset="-128"/>
                <a:ea typeface="Meiryo UI" panose="020B0604030504040204" pitchFamily="50" charset="-128"/>
              </a:rPr>
              <a:t>33</a:t>
            </a:r>
            <a:r>
              <a:rPr kumimoji="1" lang="ja-JP" altLang="en-US" sz="1600" b="1" dirty="0">
                <a:solidFill>
                  <a:srgbClr val="002060"/>
                </a:solidFill>
                <a:latin typeface="Meiryo UI" panose="020B0604030504040204" pitchFamily="50" charset="-128"/>
                <a:ea typeface="Meiryo UI" panose="020B0604030504040204" pitchFamily="50" charset="-128"/>
              </a:rPr>
              <a:t>年間の教員生活で</a:t>
            </a:r>
            <a:r>
              <a:rPr kumimoji="1" lang="en-US" altLang="ja-JP" sz="1600" b="1" dirty="0">
                <a:solidFill>
                  <a:srgbClr val="002060"/>
                </a:solidFill>
                <a:latin typeface="Meiryo UI" panose="020B0604030504040204" pitchFamily="50" charset="-128"/>
                <a:ea typeface="Meiryo UI" panose="020B0604030504040204" pitchFamily="50" charset="-128"/>
              </a:rPr>
              <a:t>1600</a:t>
            </a:r>
            <a:r>
              <a:rPr kumimoji="1" lang="ja-JP" altLang="en-US" sz="1600" b="1" dirty="0">
                <a:solidFill>
                  <a:srgbClr val="002060"/>
                </a:solidFill>
                <a:latin typeface="Meiryo UI" panose="020B0604030504040204" pitchFamily="50" charset="-128"/>
                <a:ea typeface="Meiryo UI" panose="020B0604030504040204" pitchFamily="50" charset="-128"/>
              </a:rPr>
              <a:t>人の子どもたちと関わってきた経験をもとに、言葉の大切さを滋賀に広め根づかせる活動をしている。</a:t>
            </a:r>
          </a:p>
        </p:txBody>
      </p:sp>
      <p:pic>
        <p:nvPicPr>
          <p:cNvPr id="2" name="図 1"/>
          <p:cNvPicPr>
            <a:picLocks noChangeAspect="1"/>
          </p:cNvPicPr>
          <p:nvPr/>
        </p:nvPicPr>
        <p:blipFill rotWithShape="1">
          <a:blip r:embed="rId5">
            <a:extLst>
              <a:ext uri="{28A0092B-C50C-407E-A947-70E740481C1C}">
                <a14:useLocalDpi xmlns:a14="http://schemas.microsoft.com/office/drawing/2010/main" val="0"/>
              </a:ext>
            </a:extLst>
          </a:blip>
          <a:srcRect l="5996" t="4961"/>
          <a:stretch/>
        </p:blipFill>
        <p:spPr>
          <a:xfrm>
            <a:off x="5620786" y="8693486"/>
            <a:ext cx="1168664" cy="1181525"/>
          </a:xfrm>
          <a:prstGeom prst="rect">
            <a:avLst/>
          </a:prstGeom>
        </p:spPr>
      </p:pic>
    </p:spTree>
    <p:extLst>
      <p:ext uri="{BB962C8B-B14F-4D97-AF65-F5344CB8AC3E}">
        <p14:creationId xmlns:p14="http://schemas.microsoft.com/office/powerpoint/2010/main" val="36809943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291</Words>
  <Application>Microsoft Office PowerPoint</Application>
  <PresentationFormat>A4 210 x 297 mm</PresentationFormat>
  <Paragraphs>45</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HGS創英角ﾎﾟｯﾌﾟ体</vt:lpstr>
      <vt:lpstr>Meiryo UI</vt:lpstr>
      <vt:lpstr>游ゴシック</vt:lpstr>
      <vt:lpstr>游ゴシック Light</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平塚 明香里</dc:creator>
  <cp:lastModifiedBy>平塚 明香里</cp:lastModifiedBy>
  <cp:revision>19</cp:revision>
  <dcterms:modified xsi:type="dcterms:W3CDTF">2026-04-20T10:00:17Z</dcterms:modified>
</cp:coreProperties>
</file>